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0" r:id="rId2"/>
    <p:sldId id="278" r:id="rId3"/>
    <p:sldId id="279" r:id="rId4"/>
    <p:sldId id="280" r:id="rId5"/>
    <p:sldId id="281" r:id="rId6"/>
    <p:sldId id="28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5540" autoAdjust="0"/>
  </p:normalViewPr>
  <p:slideViewPr>
    <p:cSldViewPr>
      <p:cViewPr varScale="1">
        <p:scale>
          <a:sx n="82" d="100"/>
          <a:sy n="82" d="100"/>
        </p:scale>
        <p:origin x="83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ED478B-6B40-40EB-A205-EB047E474508}" type="datetimeFigureOut">
              <a:rPr lang="en-CA" smtClean="0"/>
              <a:t>05/04/2017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333A0E-CE7A-41F0-B5DC-6982845DC74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01828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333A0E-CE7A-41F0-B5DC-6982845DC742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43604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cschaub\Desktop\SFU PDP\Sir Winston Churchill Secondary\Waves\water-drop_1_ori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53" y="1600200"/>
            <a:ext cx="8669867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dirty="0" smtClean="0"/>
              <a:t>Reflection, Refraction &amp; Diffraction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67667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5606" y="13855"/>
            <a:ext cx="8229600" cy="1143000"/>
          </a:xfrm>
        </p:spPr>
        <p:txBody>
          <a:bodyPr/>
          <a:lstStyle/>
          <a:p>
            <a:r>
              <a:rPr lang="en-CA" dirty="0" smtClean="0"/>
              <a:t>Reflection of Waves (Ray Diagram)</a:t>
            </a:r>
            <a:endParaRPr lang="en-CA" dirty="0"/>
          </a:p>
        </p:txBody>
      </p:sp>
      <p:pic>
        <p:nvPicPr>
          <p:cNvPr id="1026" name="Picture 2" descr="C:\Users\cschaub\Desktop\SFU PDP\Sir Winston Churchill Secondary\Waves\reflection3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066800"/>
            <a:ext cx="6248400" cy="340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4648200"/>
            <a:ext cx="8763000" cy="2209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 smtClean="0"/>
              <a:t>The </a:t>
            </a:r>
            <a:r>
              <a:rPr lang="en-CA" b="1" dirty="0" smtClean="0"/>
              <a:t>law of reflection</a:t>
            </a:r>
            <a:r>
              <a:rPr lang="en-CA" dirty="0" smtClean="0"/>
              <a:t> states that the </a:t>
            </a:r>
            <a:r>
              <a:rPr lang="en-CA" b="1" dirty="0" smtClean="0"/>
              <a:t>angle of incidence</a:t>
            </a:r>
            <a:r>
              <a:rPr lang="en-CA" dirty="0" smtClean="0"/>
              <a:t> (</a:t>
            </a:r>
            <a:r>
              <a:rPr lang="en-CA" dirty="0" err="1" smtClean="0"/>
              <a:t>i</a:t>
            </a:r>
            <a:r>
              <a:rPr lang="en-CA" dirty="0" smtClean="0"/>
              <a:t>) and the </a:t>
            </a:r>
            <a:r>
              <a:rPr lang="en-CA" b="1" dirty="0" smtClean="0"/>
              <a:t>angle of reflection</a:t>
            </a:r>
            <a:r>
              <a:rPr lang="en-CA" dirty="0" smtClean="0"/>
              <a:t> (r) are equal (</a:t>
            </a:r>
            <a:r>
              <a:rPr lang="en-CA" dirty="0" err="1" smtClean="0"/>
              <a:t>i</a:t>
            </a:r>
            <a:r>
              <a:rPr lang="en-CA" dirty="0" smtClean="0"/>
              <a:t> = r).  The normal is always perpendicular (90°) to the barrier.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871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Refraction</a:t>
            </a:r>
            <a:endParaRPr lang="en-CA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763000" cy="2209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b="1" dirty="0" smtClean="0"/>
              <a:t>Refraction</a:t>
            </a:r>
            <a:r>
              <a:rPr lang="en-CA" dirty="0" smtClean="0"/>
              <a:t>: the change in the direction of waves at the boundary between two different media.</a:t>
            </a:r>
            <a:endParaRPr lang="en-CA" dirty="0"/>
          </a:p>
        </p:txBody>
      </p:sp>
      <p:pic>
        <p:nvPicPr>
          <p:cNvPr id="2050" name="Picture 2" descr="C:\Users\cschaub\Desktop\SFU PDP\Sir Winston Churchill Secondary\Waves\refraction-water-wave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124200"/>
            <a:ext cx="5040385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cschaub\Desktop\SFU PDP\Sir Winston Churchill Secondary\Waves\Wave_refraction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0270" y="3467100"/>
            <a:ext cx="2824262" cy="198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>
            <a:off x="5880270" y="3467100"/>
            <a:ext cx="1412131" cy="1195387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7313183" y="4662487"/>
            <a:ext cx="1412131" cy="428625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7292401" y="2971800"/>
            <a:ext cx="0" cy="2971800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3041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-756242" y="1691068"/>
            <a:ext cx="5715000" cy="5507182"/>
            <a:chOff x="-4038600" y="1387786"/>
            <a:chExt cx="6690322" cy="5738044"/>
          </a:xfrm>
        </p:grpSpPr>
        <p:grpSp>
          <p:nvGrpSpPr>
            <p:cNvPr id="13" name="Group 12"/>
            <p:cNvGrpSpPr/>
            <p:nvPr/>
          </p:nvGrpSpPr>
          <p:grpSpPr>
            <a:xfrm>
              <a:off x="-3544679" y="1469838"/>
              <a:ext cx="5562600" cy="5546231"/>
              <a:chOff x="-802521" y="1752600"/>
              <a:chExt cx="5562600" cy="5546231"/>
            </a:xfrm>
          </p:grpSpPr>
          <p:pic>
            <p:nvPicPr>
              <p:cNvPr id="3074" name="Picture 2" descr="C:\Users\cschaub\Desktop\SFU PDP\Sir Winston Churchill Secondary\Waves\300px-Bous2d_berk03_z.gif"/>
              <p:cNvPicPr>
                <a:picLocks noChangeAspect="1" noChangeArrowheads="1" noCrop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802521" y="2184896"/>
                <a:ext cx="5562600" cy="495495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" name="Rectangle 10"/>
              <p:cNvSpPr/>
              <p:nvPr/>
            </p:nvSpPr>
            <p:spPr>
              <a:xfrm>
                <a:off x="-306118" y="1752600"/>
                <a:ext cx="4569792" cy="86459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-416922" y="4662371"/>
                <a:ext cx="4569792" cy="263646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</p:grpSp>
        <p:sp>
          <p:nvSpPr>
            <p:cNvPr id="10" name="Rectangle 9"/>
            <p:cNvSpPr/>
            <p:nvPr/>
          </p:nvSpPr>
          <p:spPr>
            <a:xfrm>
              <a:off x="1384120" y="1497547"/>
              <a:ext cx="1267602" cy="56282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-4038600" y="1387786"/>
              <a:ext cx="1267602" cy="562828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</p:grp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763000" cy="160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The below diagram models waves moving from deep water over a shallow elliptical shaped shoal.  What do we see occurring?</a:t>
            </a:r>
            <a:endParaRPr lang="en-CA" dirty="0">
              <a:solidFill>
                <a:srgbClr val="FF0000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042237" y="1995054"/>
            <a:ext cx="337185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 smtClean="0"/>
              <a:t>Reflection?</a:t>
            </a:r>
          </a:p>
          <a:p>
            <a:r>
              <a:rPr lang="en-CA" dirty="0" smtClean="0"/>
              <a:t>Refraction?</a:t>
            </a:r>
          </a:p>
          <a:p>
            <a:r>
              <a:rPr lang="en-CA" dirty="0" smtClean="0"/>
              <a:t>Wave direction?</a:t>
            </a:r>
          </a:p>
          <a:p>
            <a:r>
              <a:rPr lang="en-CA" dirty="0" smtClean="0"/>
              <a:t>Frequency?</a:t>
            </a:r>
          </a:p>
          <a:p>
            <a:r>
              <a:rPr lang="en-CA" dirty="0" smtClean="0"/>
              <a:t>Wavelength?</a:t>
            </a:r>
          </a:p>
          <a:p>
            <a:r>
              <a:rPr lang="en-CA" dirty="0" smtClean="0"/>
              <a:t>Velocity?</a:t>
            </a:r>
          </a:p>
          <a:p>
            <a:pPr marL="0" indent="0">
              <a:buNone/>
            </a:pPr>
            <a:endParaRPr lang="en-CA" dirty="0" smtClean="0"/>
          </a:p>
          <a:p>
            <a:endParaRPr lang="en-CA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5562600" y="5751168"/>
                <a:ext cx="2590800" cy="8134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sz="3200" b="0" i="1" smtClean="0">
                        <a:latin typeface="Cambria Math"/>
                      </a:rPr>
                      <m:t>𝑣</m:t>
                    </m:r>
                    <m:r>
                      <a:rPr lang="en-CA" sz="3200" b="0" i="1" smtClean="0">
                        <a:latin typeface="Cambria Math"/>
                      </a:rPr>
                      <m:t>= </m:t>
                    </m:r>
                    <m:f>
                      <m:fPr>
                        <m:ctrlPr>
                          <a:rPr lang="en-CA" sz="3200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sz="3200" i="1">
                            <a:latin typeface="Cambria Math"/>
                            <a:ea typeface="Cambria Math"/>
                          </a:rPr>
                          <m:t>𝜆</m:t>
                        </m:r>
                        <m:r>
                          <m:rPr>
                            <m:nor/>
                          </m:rPr>
                          <a:rPr lang="en-CA" sz="3200" dirty="0"/>
                          <m:t> </m:t>
                        </m:r>
                      </m:num>
                      <m:den>
                        <m:r>
                          <a:rPr lang="en-CA" sz="3200" i="1">
                            <a:latin typeface="Cambria Math"/>
                          </a:rPr>
                          <m:t>𝑇</m:t>
                        </m:r>
                        <m:r>
                          <m:rPr>
                            <m:nor/>
                          </m:rPr>
                          <a:rPr lang="en-CA" sz="3200" dirty="0"/>
                          <m:t> </m:t>
                        </m:r>
                      </m:den>
                    </m:f>
                    <m:r>
                      <a:rPr lang="en-CA" sz="3200" b="0" i="0" smtClean="0">
                        <a:latin typeface="Cambria Math"/>
                      </a:rPr>
                      <m:t>= </m:t>
                    </m:r>
                    <m:r>
                      <a:rPr lang="en-CA" sz="3200" i="1">
                        <a:latin typeface="Cambria Math"/>
                        <a:ea typeface="Cambria Math"/>
                      </a:rPr>
                      <m:t>𝜆</m:t>
                    </m:r>
                  </m:oMath>
                </a14:m>
                <a:r>
                  <a:rPr lang="en-CA" sz="3200" dirty="0" smtClean="0"/>
                  <a:t>f</a:t>
                </a:r>
                <a:endParaRPr lang="en-CA" sz="32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2600" y="5751168"/>
                <a:ext cx="2590800" cy="813492"/>
              </a:xfrm>
              <a:prstGeom prst="rect">
                <a:avLst/>
              </a:prstGeom>
              <a:blipFill rotWithShape="1">
                <a:blip r:embed="rId3"/>
                <a:stretch>
                  <a:fillRect b="-11940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Content Placeholder 2"/>
          <p:cNvSpPr txBox="1">
            <a:spLocks/>
          </p:cNvSpPr>
          <p:nvPr/>
        </p:nvSpPr>
        <p:spPr>
          <a:xfrm>
            <a:off x="6705600" y="1995055"/>
            <a:ext cx="21336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None</a:t>
            </a:r>
          </a:p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At Shoal</a:t>
            </a:r>
          </a:p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Changed</a:t>
            </a:r>
          </a:p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Same</a:t>
            </a:r>
          </a:p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Decreased</a:t>
            </a:r>
          </a:p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Slower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832799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Diffraction</a:t>
            </a:r>
            <a:endParaRPr lang="en-CA" dirty="0"/>
          </a:p>
        </p:txBody>
      </p:sp>
      <p:pic>
        <p:nvPicPr>
          <p:cNvPr id="4098" name="Picture 2" descr="C:\Users\cschaub\Desktop\SFU PDP\Sir Winston Churchill Secondary\Waves\Wavelength=slitwidth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110345"/>
            <a:ext cx="35052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763000" cy="22098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CA" dirty="0" smtClean="0"/>
              <a:t>When waves encounter a small hole in a barrier they bend around the edges of the barrier forming circular waves.</a:t>
            </a:r>
          </a:p>
          <a:p>
            <a:pPr marL="0" indent="0">
              <a:buNone/>
            </a:pPr>
            <a:r>
              <a:rPr lang="en-CA" b="1" dirty="0" smtClean="0"/>
              <a:t>Diffraction</a:t>
            </a:r>
            <a:r>
              <a:rPr lang="en-CA" dirty="0" smtClean="0"/>
              <a:t>: the spreading of waves around the edge of a barrier.  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0077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57600" y="16565"/>
            <a:ext cx="5486400" cy="1143000"/>
          </a:xfrm>
        </p:spPr>
        <p:txBody>
          <a:bodyPr>
            <a:normAutofit/>
          </a:bodyPr>
          <a:lstStyle/>
          <a:p>
            <a:r>
              <a:rPr lang="en-CA" dirty="0" smtClean="0"/>
              <a:t>Double Slit Experiment</a:t>
            </a:r>
            <a:endParaRPr lang="en-CA" dirty="0"/>
          </a:p>
        </p:txBody>
      </p:sp>
      <p:pic>
        <p:nvPicPr>
          <p:cNvPr id="5122" name="Picture 2" descr="C:\Users\cschaub\Desktop\SFU PDP\Sir Winston Churchill Secondary\Waves\Doubleslit3Dspectrum_bw2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28600"/>
            <a:ext cx="3064152" cy="314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3505200" y="914399"/>
            <a:ext cx="3558713" cy="56888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CA" dirty="0" smtClean="0"/>
              <a:t>Reflection?</a:t>
            </a:r>
          </a:p>
          <a:p>
            <a:r>
              <a:rPr lang="en-CA" dirty="0" smtClean="0"/>
              <a:t>Refraction?</a:t>
            </a:r>
          </a:p>
          <a:p>
            <a:r>
              <a:rPr lang="en-CA" dirty="0" smtClean="0"/>
              <a:t>Wave direction?</a:t>
            </a:r>
          </a:p>
          <a:p>
            <a:r>
              <a:rPr lang="en-CA" dirty="0" smtClean="0"/>
              <a:t>Frequency?</a:t>
            </a:r>
          </a:p>
          <a:p>
            <a:r>
              <a:rPr lang="en-CA" dirty="0" smtClean="0"/>
              <a:t>Wavelength?</a:t>
            </a:r>
          </a:p>
          <a:p>
            <a:r>
              <a:rPr lang="en-CA" dirty="0" smtClean="0"/>
              <a:t>Velocity?</a:t>
            </a:r>
          </a:p>
          <a:p>
            <a:r>
              <a:rPr lang="en-CA" dirty="0" smtClean="0"/>
              <a:t>Interference?</a:t>
            </a:r>
          </a:p>
          <a:p>
            <a:pPr marL="0" indent="0">
              <a:buNone/>
            </a:pPr>
            <a:r>
              <a:rPr lang="en-CA" dirty="0" smtClean="0"/>
              <a:t>    -Constructive?</a:t>
            </a:r>
          </a:p>
          <a:p>
            <a:pPr marL="0" indent="0">
              <a:buNone/>
            </a:pPr>
            <a:r>
              <a:rPr lang="en-CA" dirty="0" smtClean="0"/>
              <a:t>    -Destructive?</a:t>
            </a:r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endParaRPr lang="en-CA" dirty="0" smtClean="0"/>
          </a:p>
          <a:p>
            <a:endParaRPr lang="en-CA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6096000" y="954157"/>
            <a:ext cx="2895600" cy="56888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At Barrier</a:t>
            </a:r>
          </a:p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No</a:t>
            </a:r>
          </a:p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Changed</a:t>
            </a:r>
          </a:p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Unchanged</a:t>
            </a:r>
          </a:p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Unchanged</a:t>
            </a:r>
          </a:p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Unchanged</a:t>
            </a:r>
          </a:p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After Slits</a:t>
            </a:r>
          </a:p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Yes</a:t>
            </a:r>
          </a:p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Yes</a:t>
            </a:r>
            <a:endParaRPr lang="en-CA" dirty="0" smtClean="0">
              <a:solidFill>
                <a:srgbClr val="FF0000"/>
              </a:solidFill>
            </a:endParaRPr>
          </a:p>
        </p:txBody>
      </p:sp>
      <p:pic>
        <p:nvPicPr>
          <p:cNvPr id="5123" name="Picture 3" descr="C:\Users\cschaub\Desktop\SFU PDP\Sir Winston Churchill Secondary\Waves\Doubleslit3Dspectrum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752" y="3404450"/>
            <a:ext cx="3124200" cy="319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6190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894</TotalTime>
  <Words>187</Words>
  <Application>Microsoft Office PowerPoint</Application>
  <PresentationFormat>On-screen Show (4:3)</PresentationFormat>
  <Paragraphs>43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Cambria Math</vt:lpstr>
      <vt:lpstr>Office Theme</vt:lpstr>
      <vt:lpstr>PowerPoint Presentation</vt:lpstr>
      <vt:lpstr>Reflection of Waves (Ray Diagram)</vt:lpstr>
      <vt:lpstr>Refraction</vt:lpstr>
      <vt:lpstr>PowerPoint Presentation</vt:lpstr>
      <vt:lpstr>Diffraction</vt:lpstr>
      <vt:lpstr>Double Slit Experiment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cschaub</dc:creator>
  <cp:lastModifiedBy>Christoph Schaub</cp:lastModifiedBy>
  <cp:revision>49</cp:revision>
  <dcterms:created xsi:type="dcterms:W3CDTF">2006-08-16T00:00:00Z</dcterms:created>
  <dcterms:modified xsi:type="dcterms:W3CDTF">2017-04-05T18:36:20Z</dcterms:modified>
</cp:coreProperties>
</file>